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87775e4f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87775e4f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0"/>
              </a:spcBef>
              <a:spcAft>
                <a:spcPts val="0"/>
              </a:spcAft>
              <a:buClr>
                <a:schemeClr val="dk1"/>
              </a:buClr>
              <a:buSzPts val="1100"/>
              <a:buChar char="●"/>
            </a:pPr>
            <a:r>
              <a:rPr lang="en" sz="1200">
                <a:solidFill>
                  <a:schemeClr val="dk1"/>
                </a:solidFill>
                <a:highlight>
                  <a:schemeClr val="lt1"/>
                </a:highlight>
                <a:latin typeface="Lato"/>
                <a:ea typeface="Lato"/>
                <a:cs typeface="Lato"/>
                <a:sym typeface="Lato"/>
              </a:rPr>
              <a:t>After running all our 3 different models on our trained dataset, we have finally succeeded to get results for all the models. </a:t>
            </a:r>
            <a:endParaRPr sz="1200">
              <a:solidFill>
                <a:schemeClr val="dk1"/>
              </a:solidFill>
              <a:highlight>
                <a:schemeClr val="lt1"/>
              </a:highlight>
              <a:latin typeface="Lato"/>
              <a:ea typeface="Lato"/>
              <a:cs typeface="Lato"/>
              <a:sym typeface="Lato"/>
            </a:endParaRPr>
          </a:p>
          <a:p>
            <a:pPr indent="-304800" lvl="0" marL="457200" rtl="0" algn="l">
              <a:lnSpc>
                <a:spcPct val="130000"/>
              </a:lnSpc>
              <a:spcBef>
                <a:spcPts val="0"/>
              </a:spcBef>
              <a:spcAft>
                <a:spcPts val="0"/>
              </a:spcAft>
              <a:buClr>
                <a:schemeClr val="dk1"/>
              </a:buClr>
              <a:buSzPts val="1200"/>
              <a:buFont typeface="Lato"/>
              <a:buChar char="●"/>
            </a:pPr>
            <a:r>
              <a:rPr lang="en" sz="1200">
                <a:solidFill>
                  <a:schemeClr val="dk1"/>
                </a:solidFill>
                <a:highlight>
                  <a:schemeClr val="lt1"/>
                </a:highlight>
                <a:latin typeface="Lato"/>
                <a:ea typeface="Lato"/>
                <a:cs typeface="Lato"/>
                <a:sym typeface="Lato"/>
              </a:rPr>
              <a:t>We used the pretrained weights as the initialization of our models. In order to control parameters, we set the same hyperparameters for YOLOv3, YOLOv4, and YOLOv5, respectively. So this means:</a:t>
            </a:r>
            <a:endParaRPr sz="1200">
              <a:solidFill>
                <a:schemeClr val="dk1"/>
              </a:solidFill>
              <a:highlight>
                <a:schemeClr val="lt1"/>
              </a:highlight>
              <a:latin typeface="Lato"/>
              <a:ea typeface="Lato"/>
              <a:cs typeface="Lato"/>
              <a:sym typeface="Lato"/>
            </a:endParaRPr>
          </a:p>
          <a:p>
            <a:pPr indent="-304800" lvl="0" marL="457200" rtl="0" algn="l">
              <a:lnSpc>
                <a:spcPct val="130000"/>
              </a:lnSpc>
              <a:spcBef>
                <a:spcPts val="0"/>
              </a:spcBef>
              <a:spcAft>
                <a:spcPts val="0"/>
              </a:spcAft>
              <a:buClr>
                <a:schemeClr val="dk1"/>
              </a:buClr>
              <a:buSzPts val="1200"/>
              <a:buFont typeface="Lato"/>
              <a:buChar char="●"/>
            </a:pPr>
            <a:r>
              <a:rPr lang="en" sz="1200">
                <a:solidFill>
                  <a:schemeClr val="dk1"/>
                </a:solidFill>
                <a:highlight>
                  <a:schemeClr val="lt1"/>
                </a:highlight>
                <a:latin typeface="Lato"/>
                <a:ea typeface="Lato"/>
                <a:cs typeface="Lato"/>
                <a:sym typeface="Lato"/>
              </a:rPr>
              <a:t>The training epoch was designed as 30, and our batch size was put on 4 for every model</a:t>
            </a:r>
            <a:endParaRPr sz="1200">
              <a:solidFill>
                <a:schemeClr val="dk1"/>
              </a:solidFill>
              <a:highlight>
                <a:schemeClr val="lt1"/>
              </a:highlight>
              <a:latin typeface="Lato"/>
              <a:ea typeface="Lato"/>
              <a:cs typeface="Lato"/>
              <a:sym typeface="Lato"/>
            </a:endParaRPr>
          </a:p>
          <a:p>
            <a:pPr indent="-304800" lvl="0" marL="457200" rtl="0" algn="l">
              <a:lnSpc>
                <a:spcPct val="130000"/>
              </a:lnSpc>
              <a:spcBef>
                <a:spcPts val="0"/>
              </a:spcBef>
              <a:spcAft>
                <a:spcPts val="0"/>
              </a:spcAft>
              <a:buClr>
                <a:schemeClr val="dk1"/>
              </a:buClr>
              <a:buSzPts val="1200"/>
              <a:buFont typeface="Lato"/>
              <a:buChar char="●"/>
            </a:pPr>
            <a:r>
              <a:rPr lang="en" sz="1200">
                <a:solidFill>
                  <a:schemeClr val="dk1"/>
                </a:solidFill>
                <a:highlight>
                  <a:schemeClr val="lt1"/>
                </a:highlight>
                <a:latin typeface="Lato"/>
                <a:ea typeface="Lato"/>
                <a:cs typeface="Lato"/>
                <a:sym typeface="Lato"/>
              </a:rPr>
              <a:t>As shown in the table I, the model we used is small (S) due to the limited computational power. Other optional models are medium (M) and large (L), which can be found in the author’s GitHub. But we couldnt use this models since we dont have the computational capacities.</a:t>
            </a:r>
            <a:endParaRPr sz="1200">
              <a:solidFill>
                <a:schemeClr val="dk1"/>
              </a:solidFill>
              <a:highlight>
                <a:schemeClr val="lt1"/>
              </a:highlight>
              <a:latin typeface="Lato"/>
              <a:ea typeface="Lato"/>
              <a:cs typeface="Lato"/>
              <a:sym typeface="Lato"/>
            </a:endParaRPr>
          </a:p>
          <a:p>
            <a:pPr indent="0" lvl="0" marL="914400" rtl="0" algn="l">
              <a:lnSpc>
                <a:spcPct val="130000"/>
              </a:lnSpc>
              <a:spcBef>
                <a:spcPts val="0"/>
              </a:spcBef>
              <a:spcAft>
                <a:spcPts val="0"/>
              </a:spcAft>
              <a:buNone/>
            </a:pPr>
            <a:r>
              <a:t/>
            </a:r>
            <a:endParaRPr sz="1200">
              <a:solidFill>
                <a:schemeClr val="dk1"/>
              </a:solidFill>
              <a:highlight>
                <a:schemeClr val="lt1"/>
              </a:highlight>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87775e4f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87775e4f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b9b88fdf1f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b9b88fdf1f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9b88fdf1f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9b88fdf1f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87775e4f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87775e4f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200"/>
              </a:spcAft>
              <a:buNone/>
            </a:pPr>
            <a:r>
              <a:t/>
            </a:r>
            <a:endParaRPr sz="1250">
              <a:solidFill>
                <a:srgbClr val="202124"/>
              </a:solidFill>
              <a:highlight>
                <a:srgbClr val="FFFFFF"/>
              </a:highlight>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2dc8570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2dc8570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87775e4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87775e4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b87775e4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b87775e4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sz="130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87775e4f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87775e4f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9b88fdf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9b88fdf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87775e4f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87775e4f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9b88fdf1f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9b88fdf1f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2.jpg"/><Relationship Id="rId5"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6.png"/><Relationship Id="rId10"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0473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Object detection in automobiles</a:t>
            </a:r>
            <a:endParaRPr sz="50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Rami Alkafahje &amp; Kai Perich</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&amp; Discussion</a:t>
            </a:r>
            <a:endParaRPr/>
          </a:p>
        </p:txBody>
      </p:sp>
      <p:pic>
        <p:nvPicPr>
          <p:cNvPr id="221" name="Google Shape;221;p22"/>
          <p:cNvPicPr preferRelativeResize="0"/>
          <p:nvPr/>
        </p:nvPicPr>
        <p:blipFill>
          <a:blip r:embed="rId3">
            <a:alphaModFix/>
          </a:blip>
          <a:stretch>
            <a:fillRect/>
          </a:stretch>
        </p:blipFill>
        <p:spPr>
          <a:xfrm>
            <a:off x="316750" y="1640275"/>
            <a:ext cx="5381625" cy="3171825"/>
          </a:xfrm>
          <a:prstGeom prst="rect">
            <a:avLst/>
          </a:prstGeom>
          <a:noFill/>
          <a:ln>
            <a:noFill/>
          </a:ln>
        </p:spPr>
      </p:pic>
      <p:sp>
        <p:nvSpPr>
          <p:cNvPr id="222" name="Google Shape;222;p22"/>
          <p:cNvSpPr txBox="1"/>
          <p:nvPr/>
        </p:nvSpPr>
        <p:spPr>
          <a:xfrm>
            <a:off x="5634000" y="2531700"/>
            <a:ext cx="3393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lt1"/>
                </a:solidFill>
                <a:latin typeface="Lato"/>
                <a:ea typeface="Lato"/>
                <a:cs typeface="Lato"/>
                <a:sym typeface="Lato"/>
              </a:rPr>
              <a:t>Epochs for all models:</a:t>
            </a:r>
            <a:endParaRPr sz="2300">
              <a:solidFill>
                <a:schemeClr val="lt1"/>
              </a:solidFill>
              <a:latin typeface="Lato"/>
              <a:ea typeface="Lato"/>
              <a:cs typeface="Lato"/>
              <a:sym typeface="Lato"/>
            </a:endParaRPr>
          </a:p>
          <a:p>
            <a:pPr indent="0" lvl="0" marL="0" rtl="0" algn="ctr">
              <a:spcBef>
                <a:spcPts val="0"/>
              </a:spcBef>
              <a:spcAft>
                <a:spcPts val="0"/>
              </a:spcAft>
              <a:buNone/>
            </a:pPr>
            <a:r>
              <a:rPr b="1" lang="en" sz="2300">
                <a:solidFill>
                  <a:srgbClr val="FF0000"/>
                </a:solidFill>
                <a:latin typeface="Lato"/>
                <a:ea typeface="Lato"/>
                <a:cs typeface="Lato"/>
                <a:sym typeface="Lato"/>
              </a:rPr>
              <a:t>30</a:t>
            </a:r>
            <a:endParaRPr b="1" sz="2300">
              <a:solidFill>
                <a:srgbClr val="FF0000"/>
              </a:solidFill>
              <a:latin typeface="Lato"/>
              <a:ea typeface="Lato"/>
              <a:cs typeface="Lato"/>
              <a:sym typeface="Lato"/>
            </a:endParaRPr>
          </a:p>
        </p:txBody>
      </p:sp>
      <p:sp>
        <p:nvSpPr>
          <p:cNvPr id="223" name="Google Shape;223;p22"/>
          <p:cNvSpPr/>
          <p:nvPr/>
        </p:nvSpPr>
        <p:spPr>
          <a:xfrm>
            <a:off x="5706900" y="2031475"/>
            <a:ext cx="3247800" cy="1776300"/>
          </a:xfrm>
          <a:prstGeom prst="roundRect">
            <a:avLst>
              <a:gd fmla="val 16667" name="adj"/>
            </a:avLst>
          </a:prstGeom>
          <a:no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1596025" y="234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&amp; Discussion</a:t>
            </a:r>
            <a:endParaRPr/>
          </a:p>
        </p:txBody>
      </p:sp>
      <p:pic>
        <p:nvPicPr>
          <p:cNvPr id="229" name="Google Shape;229;p23"/>
          <p:cNvPicPr preferRelativeResize="0"/>
          <p:nvPr/>
        </p:nvPicPr>
        <p:blipFill>
          <a:blip r:embed="rId3">
            <a:alphaModFix/>
          </a:blip>
          <a:stretch>
            <a:fillRect/>
          </a:stretch>
        </p:blipFill>
        <p:spPr>
          <a:xfrm>
            <a:off x="1638675" y="920025"/>
            <a:ext cx="5043525" cy="402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4"/>
          <p:cNvPicPr preferRelativeResize="0"/>
          <p:nvPr/>
        </p:nvPicPr>
        <p:blipFill>
          <a:blip r:embed="rId3">
            <a:alphaModFix/>
          </a:blip>
          <a:stretch>
            <a:fillRect/>
          </a:stretch>
        </p:blipFill>
        <p:spPr>
          <a:xfrm>
            <a:off x="335675" y="2720850"/>
            <a:ext cx="4095949" cy="2267983"/>
          </a:xfrm>
          <a:prstGeom prst="rect">
            <a:avLst/>
          </a:prstGeom>
          <a:noFill/>
          <a:ln>
            <a:noFill/>
          </a:ln>
        </p:spPr>
      </p:pic>
      <p:pic>
        <p:nvPicPr>
          <p:cNvPr id="235" name="Google Shape;235;p24"/>
          <p:cNvPicPr preferRelativeResize="0"/>
          <p:nvPr/>
        </p:nvPicPr>
        <p:blipFill>
          <a:blip r:embed="rId4">
            <a:alphaModFix/>
          </a:blip>
          <a:stretch>
            <a:fillRect/>
          </a:stretch>
        </p:blipFill>
        <p:spPr>
          <a:xfrm>
            <a:off x="4804750" y="2720850"/>
            <a:ext cx="4186841" cy="2359250"/>
          </a:xfrm>
          <a:prstGeom prst="rect">
            <a:avLst/>
          </a:prstGeom>
          <a:noFill/>
          <a:ln>
            <a:noFill/>
          </a:ln>
        </p:spPr>
      </p:pic>
      <p:pic>
        <p:nvPicPr>
          <p:cNvPr id="236" name="Google Shape;236;p24"/>
          <p:cNvPicPr preferRelativeResize="0"/>
          <p:nvPr/>
        </p:nvPicPr>
        <p:blipFill>
          <a:blip r:embed="rId5">
            <a:alphaModFix/>
          </a:blip>
          <a:stretch>
            <a:fillRect/>
          </a:stretch>
        </p:blipFill>
        <p:spPr>
          <a:xfrm>
            <a:off x="231925" y="294937"/>
            <a:ext cx="4095962" cy="2184513"/>
          </a:xfrm>
          <a:prstGeom prst="rect">
            <a:avLst/>
          </a:prstGeom>
          <a:noFill/>
          <a:ln>
            <a:noFill/>
          </a:ln>
        </p:spPr>
      </p:pic>
      <p:sp>
        <p:nvSpPr>
          <p:cNvPr id="237" name="Google Shape;237;p24"/>
          <p:cNvSpPr/>
          <p:nvPr/>
        </p:nvSpPr>
        <p:spPr>
          <a:xfrm>
            <a:off x="4653025" y="1113550"/>
            <a:ext cx="861600" cy="3183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txBox="1"/>
          <p:nvPr/>
        </p:nvSpPr>
        <p:spPr>
          <a:xfrm>
            <a:off x="5680500" y="864588"/>
            <a:ext cx="3311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Lato"/>
                <a:ea typeface="Lato"/>
                <a:cs typeface="Lato"/>
                <a:sym typeface="Lato"/>
              </a:rPr>
              <a:t>Yolov5: High Confidence in Maserati cars</a:t>
            </a:r>
            <a:endParaRPr sz="2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and Outlook</a:t>
            </a:r>
            <a:endParaRPr/>
          </a:p>
        </p:txBody>
      </p:sp>
      <p:pic>
        <p:nvPicPr>
          <p:cNvPr id="244" name="Google Shape;244;p25"/>
          <p:cNvPicPr preferRelativeResize="0"/>
          <p:nvPr/>
        </p:nvPicPr>
        <p:blipFill>
          <a:blip r:embed="rId3">
            <a:alphaModFix/>
          </a:blip>
          <a:stretch>
            <a:fillRect/>
          </a:stretch>
        </p:blipFill>
        <p:spPr>
          <a:xfrm>
            <a:off x="1086950" y="1307850"/>
            <a:ext cx="7482639" cy="3530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 Object Detection</a:t>
            </a:r>
            <a:endParaRPr/>
          </a:p>
        </p:txBody>
      </p:sp>
      <p:pic>
        <p:nvPicPr>
          <p:cNvPr id="141" name="Google Shape;141;p14"/>
          <p:cNvPicPr preferRelativeResize="0"/>
          <p:nvPr/>
        </p:nvPicPr>
        <p:blipFill>
          <a:blip r:embed="rId3">
            <a:alphaModFix/>
          </a:blip>
          <a:stretch>
            <a:fillRect/>
          </a:stretch>
        </p:blipFill>
        <p:spPr>
          <a:xfrm>
            <a:off x="4803750" y="978986"/>
            <a:ext cx="3720275" cy="2094675"/>
          </a:xfrm>
          <a:prstGeom prst="rect">
            <a:avLst/>
          </a:prstGeom>
          <a:noFill/>
          <a:ln>
            <a:noFill/>
          </a:ln>
        </p:spPr>
      </p:pic>
      <p:pic>
        <p:nvPicPr>
          <p:cNvPr id="142" name="Google Shape;142;p14"/>
          <p:cNvPicPr preferRelativeResize="0"/>
          <p:nvPr/>
        </p:nvPicPr>
        <p:blipFill>
          <a:blip r:embed="rId4">
            <a:alphaModFix/>
          </a:blip>
          <a:stretch>
            <a:fillRect/>
          </a:stretch>
        </p:blipFill>
        <p:spPr>
          <a:xfrm>
            <a:off x="321250" y="1472450"/>
            <a:ext cx="4250750" cy="3329776"/>
          </a:xfrm>
          <a:prstGeom prst="rect">
            <a:avLst/>
          </a:prstGeom>
          <a:noFill/>
          <a:ln>
            <a:noFill/>
          </a:ln>
        </p:spPr>
      </p:pic>
      <p:pic>
        <p:nvPicPr>
          <p:cNvPr id="143" name="Google Shape;143;p14"/>
          <p:cNvPicPr preferRelativeResize="0"/>
          <p:nvPr/>
        </p:nvPicPr>
        <p:blipFill>
          <a:blip r:embed="rId5">
            <a:alphaModFix/>
          </a:blip>
          <a:stretch>
            <a:fillRect/>
          </a:stretch>
        </p:blipFill>
        <p:spPr>
          <a:xfrm>
            <a:off x="5723850" y="3189486"/>
            <a:ext cx="2151063" cy="18412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car object detection?</a:t>
            </a:r>
            <a:endParaRPr/>
          </a:p>
        </p:txBody>
      </p:sp>
      <p:sp>
        <p:nvSpPr>
          <p:cNvPr id="149" name="Google Shape;149;p15"/>
          <p:cNvSpPr txBox="1"/>
          <p:nvPr>
            <p:ph idx="1" type="body"/>
          </p:nvPr>
        </p:nvSpPr>
        <p:spPr>
          <a:xfrm>
            <a:off x="329075" y="1426050"/>
            <a:ext cx="4546200" cy="18405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rPr b="1" lang="en" sz="1600"/>
              <a:t>Provide information to assist vehicle counting</a:t>
            </a:r>
            <a:endParaRPr b="1" sz="1600"/>
          </a:p>
          <a:p>
            <a:pPr indent="0" lvl="0" marL="0" rtl="0" algn="l">
              <a:lnSpc>
                <a:spcPct val="130000"/>
              </a:lnSpc>
              <a:spcBef>
                <a:spcPts val="0"/>
              </a:spcBef>
              <a:spcAft>
                <a:spcPts val="0"/>
              </a:spcAft>
              <a:buNone/>
            </a:pPr>
            <a:r>
              <a:rPr lang="en" sz="1400"/>
              <a:t>	</a:t>
            </a:r>
            <a:r>
              <a:rPr b="1" lang="en" sz="1600"/>
              <a:t>Identify</a:t>
            </a:r>
            <a:r>
              <a:rPr b="1" lang="en" sz="1600"/>
              <a:t> traffic accidents by detecting cars</a:t>
            </a:r>
            <a:endParaRPr b="1" sz="1600"/>
          </a:p>
          <a:p>
            <a:pPr indent="0" lvl="0" marL="457200" rtl="0" algn="l">
              <a:lnSpc>
                <a:spcPct val="130000"/>
              </a:lnSpc>
              <a:spcBef>
                <a:spcPts val="0"/>
              </a:spcBef>
              <a:spcAft>
                <a:spcPts val="0"/>
              </a:spcAft>
              <a:buNone/>
            </a:pPr>
            <a:r>
              <a:t/>
            </a:r>
            <a:endParaRPr/>
          </a:p>
        </p:txBody>
      </p:sp>
      <p:pic>
        <p:nvPicPr>
          <p:cNvPr id="150" name="Google Shape;150;p15"/>
          <p:cNvPicPr preferRelativeResize="0"/>
          <p:nvPr/>
        </p:nvPicPr>
        <p:blipFill>
          <a:blip r:embed="rId3">
            <a:alphaModFix/>
          </a:blip>
          <a:stretch>
            <a:fillRect/>
          </a:stretch>
        </p:blipFill>
        <p:spPr>
          <a:xfrm>
            <a:off x="500525" y="2164900"/>
            <a:ext cx="4204199" cy="2720700"/>
          </a:xfrm>
          <a:prstGeom prst="rect">
            <a:avLst/>
          </a:prstGeom>
          <a:noFill/>
          <a:ln>
            <a:noFill/>
          </a:ln>
        </p:spPr>
      </p:pic>
      <p:sp>
        <p:nvSpPr>
          <p:cNvPr id="151" name="Google Shape;151;p15"/>
          <p:cNvSpPr/>
          <p:nvPr/>
        </p:nvSpPr>
        <p:spPr>
          <a:xfrm>
            <a:off x="377850" y="1840450"/>
            <a:ext cx="406200" cy="1950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2" name="Google Shape;152;p15"/>
          <p:cNvSpPr txBox="1"/>
          <p:nvPr/>
        </p:nvSpPr>
        <p:spPr>
          <a:xfrm>
            <a:off x="5539025" y="15208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1600">
                <a:solidFill>
                  <a:schemeClr val="lt1"/>
                </a:solidFill>
                <a:latin typeface="Lato"/>
                <a:ea typeface="Lato"/>
                <a:cs typeface="Lato"/>
                <a:sym typeface="Lato"/>
              </a:rPr>
              <a:t>Urban traffic planning</a:t>
            </a:r>
            <a:endParaRPr b="1" sz="1700"/>
          </a:p>
        </p:txBody>
      </p:sp>
      <p:pic>
        <p:nvPicPr>
          <p:cNvPr id="153" name="Google Shape;153;p15"/>
          <p:cNvPicPr preferRelativeResize="0"/>
          <p:nvPr/>
        </p:nvPicPr>
        <p:blipFill>
          <a:blip r:embed="rId4">
            <a:alphaModFix/>
          </a:blip>
          <a:stretch>
            <a:fillRect/>
          </a:stretch>
        </p:blipFill>
        <p:spPr>
          <a:xfrm>
            <a:off x="5113175" y="2164900"/>
            <a:ext cx="3892916" cy="272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a:t>
            </a:r>
            <a:endParaRPr/>
          </a:p>
        </p:txBody>
      </p:sp>
      <p:pic>
        <p:nvPicPr>
          <p:cNvPr id="159" name="Google Shape;159;p16"/>
          <p:cNvPicPr preferRelativeResize="0"/>
          <p:nvPr/>
        </p:nvPicPr>
        <p:blipFill>
          <a:blip r:embed="rId3">
            <a:alphaModFix/>
          </a:blip>
          <a:stretch>
            <a:fillRect/>
          </a:stretch>
        </p:blipFill>
        <p:spPr>
          <a:xfrm>
            <a:off x="3424925" y="185175"/>
            <a:ext cx="1033650" cy="1033650"/>
          </a:xfrm>
          <a:prstGeom prst="rect">
            <a:avLst/>
          </a:prstGeom>
          <a:noFill/>
          <a:ln>
            <a:noFill/>
          </a:ln>
        </p:spPr>
      </p:pic>
      <p:pic>
        <p:nvPicPr>
          <p:cNvPr id="160" name="Google Shape;160;p16"/>
          <p:cNvPicPr preferRelativeResize="0"/>
          <p:nvPr/>
        </p:nvPicPr>
        <p:blipFill>
          <a:blip r:embed="rId4">
            <a:alphaModFix/>
          </a:blip>
          <a:stretch>
            <a:fillRect/>
          </a:stretch>
        </p:blipFill>
        <p:spPr>
          <a:xfrm>
            <a:off x="5530375" y="2426400"/>
            <a:ext cx="1858492" cy="413463"/>
          </a:xfrm>
          <a:prstGeom prst="rect">
            <a:avLst/>
          </a:prstGeom>
          <a:noFill/>
          <a:ln>
            <a:noFill/>
          </a:ln>
        </p:spPr>
      </p:pic>
      <p:pic>
        <p:nvPicPr>
          <p:cNvPr id="161" name="Google Shape;161;p16"/>
          <p:cNvPicPr preferRelativeResize="0"/>
          <p:nvPr/>
        </p:nvPicPr>
        <p:blipFill>
          <a:blip r:embed="rId5">
            <a:alphaModFix/>
          </a:blip>
          <a:stretch>
            <a:fillRect/>
          </a:stretch>
        </p:blipFill>
        <p:spPr>
          <a:xfrm>
            <a:off x="6392300" y="3331975"/>
            <a:ext cx="1858500" cy="478548"/>
          </a:xfrm>
          <a:prstGeom prst="rect">
            <a:avLst/>
          </a:prstGeom>
          <a:noFill/>
          <a:ln>
            <a:noFill/>
          </a:ln>
        </p:spPr>
      </p:pic>
      <p:pic>
        <p:nvPicPr>
          <p:cNvPr id="162" name="Google Shape;162;p16"/>
          <p:cNvPicPr preferRelativeResize="0"/>
          <p:nvPr/>
        </p:nvPicPr>
        <p:blipFill>
          <a:blip r:embed="rId6">
            <a:alphaModFix/>
          </a:blip>
          <a:stretch>
            <a:fillRect/>
          </a:stretch>
        </p:blipFill>
        <p:spPr>
          <a:xfrm>
            <a:off x="7285500" y="4296540"/>
            <a:ext cx="1858500" cy="478548"/>
          </a:xfrm>
          <a:prstGeom prst="rect">
            <a:avLst/>
          </a:prstGeom>
          <a:noFill/>
          <a:ln>
            <a:noFill/>
          </a:ln>
        </p:spPr>
      </p:pic>
      <p:pic>
        <p:nvPicPr>
          <p:cNvPr id="163" name="Google Shape;163;p16"/>
          <p:cNvPicPr preferRelativeResize="0"/>
          <p:nvPr/>
        </p:nvPicPr>
        <p:blipFill>
          <a:blip r:embed="rId7">
            <a:alphaModFix/>
          </a:blip>
          <a:stretch>
            <a:fillRect/>
          </a:stretch>
        </p:blipFill>
        <p:spPr>
          <a:xfrm>
            <a:off x="6544710" y="2821774"/>
            <a:ext cx="541570" cy="510207"/>
          </a:xfrm>
          <a:prstGeom prst="rect">
            <a:avLst/>
          </a:prstGeom>
          <a:noFill/>
          <a:ln>
            <a:noFill/>
          </a:ln>
        </p:spPr>
      </p:pic>
      <p:pic>
        <p:nvPicPr>
          <p:cNvPr id="164" name="Google Shape;164;p16"/>
          <p:cNvPicPr preferRelativeResize="0"/>
          <p:nvPr/>
        </p:nvPicPr>
        <p:blipFill>
          <a:blip r:embed="rId7">
            <a:alphaModFix/>
          </a:blip>
          <a:stretch>
            <a:fillRect/>
          </a:stretch>
        </p:blipFill>
        <p:spPr>
          <a:xfrm>
            <a:off x="7443410" y="3809078"/>
            <a:ext cx="541570" cy="510207"/>
          </a:xfrm>
          <a:prstGeom prst="rect">
            <a:avLst/>
          </a:prstGeom>
          <a:noFill/>
          <a:ln>
            <a:noFill/>
          </a:ln>
        </p:spPr>
      </p:pic>
      <p:pic>
        <p:nvPicPr>
          <p:cNvPr id="165" name="Google Shape;165;p16"/>
          <p:cNvPicPr preferRelativeResize="0"/>
          <p:nvPr/>
        </p:nvPicPr>
        <p:blipFill>
          <a:blip r:embed="rId8">
            <a:alphaModFix/>
          </a:blip>
          <a:stretch>
            <a:fillRect/>
          </a:stretch>
        </p:blipFill>
        <p:spPr>
          <a:xfrm>
            <a:off x="262100" y="2394675"/>
            <a:ext cx="4119600" cy="2535574"/>
          </a:xfrm>
          <a:prstGeom prst="rect">
            <a:avLst/>
          </a:prstGeom>
          <a:noFill/>
          <a:ln>
            <a:noFill/>
          </a:ln>
        </p:spPr>
      </p:pic>
      <p:pic>
        <p:nvPicPr>
          <p:cNvPr id="166" name="Google Shape;166;p16"/>
          <p:cNvPicPr preferRelativeResize="0"/>
          <p:nvPr/>
        </p:nvPicPr>
        <p:blipFill>
          <a:blip r:embed="rId9">
            <a:alphaModFix/>
          </a:blip>
          <a:stretch>
            <a:fillRect/>
          </a:stretch>
        </p:blipFill>
        <p:spPr>
          <a:xfrm>
            <a:off x="115825" y="1301700"/>
            <a:ext cx="914100" cy="914100"/>
          </a:xfrm>
          <a:prstGeom prst="rect">
            <a:avLst/>
          </a:prstGeom>
          <a:noFill/>
          <a:ln>
            <a:noFill/>
          </a:ln>
        </p:spPr>
      </p:pic>
      <p:sp>
        <p:nvSpPr>
          <p:cNvPr id="167" name="Google Shape;167;p16"/>
          <p:cNvSpPr txBox="1"/>
          <p:nvPr/>
        </p:nvSpPr>
        <p:spPr>
          <a:xfrm>
            <a:off x="996200" y="1528950"/>
            <a:ext cx="18585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lt1"/>
                </a:solidFill>
                <a:latin typeface="Lato"/>
                <a:ea typeface="Lato"/>
                <a:cs typeface="Lato"/>
                <a:sym typeface="Lato"/>
              </a:rPr>
              <a:t>Car Detection</a:t>
            </a:r>
            <a:endParaRPr b="1" sz="20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
        <p:nvSpPr>
          <p:cNvPr id="168" name="Google Shape;168;p16"/>
          <p:cNvSpPr txBox="1"/>
          <p:nvPr/>
        </p:nvSpPr>
        <p:spPr>
          <a:xfrm>
            <a:off x="5387275" y="1282900"/>
            <a:ext cx="41196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2000">
                <a:solidFill>
                  <a:schemeClr val="lt1"/>
                </a:solidFill>
                <a:latin typeface="Lato"/>
                <a:ea typeface="Lato"/>
                <a:cs typeface="Lato"/>
                <a:sym typeface="Lato"/>
              </a:rPr>
              <a:t>Compare the performance of applying YOLO models</a:t>
            </a:r>
            <a:endParaRPr sz="1700"/>
          </a:p>
        </p:txBody>
      </p:sp>
      <p:pic>
        <p:nvPicPr>
          <p:cNvPr id="169" name="Google Shape;169;p16"/>
          <p:cNvPicPr preferRelativeResize="0"/>
          <p:nvPr/>
        </p:nvPicPr>
        <p:blipFill>
          <a:blip r:embed="rId10">
            <a:alphaModFix/>
          </a:blip>
          <a:stretch>
            <a:fillRect/>
          </a:stretch>
        </p:blipFill>
        <p:spPr>
          <a:xfrm>
            <a:off x="4409225" y="1304544"/>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Model Family</a:t>
            </a:r>
            <a:endParaRPr/>
          </a:p>
        </p:txBody>
      </p:sp>
      <p:pic>
        <p:nvPicPr>
          <p:cNvPr id="175" name="Google Shape;175;p17"/>
          <p:cNvPicPr preferRelativeResize="0"/>
          <p:nvPr/>
        </p:nvPicPr>
        <p:blipFill>
          <a:blip r:embed="rId3">
            <a:alphaModFix/>
          </a:blip>
          <a:stretch>
            <a:fillRect/>
          </a:stretch>
        </p:blipFill>
        <p:spPr>
          <a:xfrm>
            <a:off x="1006700" y="1434625"/>
            <a:ext cx="7130601" cy="253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YOLO work</a:t>
            </a:r>
            <a:endParaRPr/>
          </a:p>
        </p:txBody>
      </p:sp>
      <p:pic>
        <p:nvPicPr>
          <p:cNvPr id="181" name="Google Shape;181;p18"/>
          <p:cNvPicPr preferRelativeResize="0"/>
          <p:nvPr/>
        </p:nvPicPr>
        <p:blipFill>
          <a:blip r:embed="rId3">
            <a:alphaModFix/>
          </a:blip>
          <a:stretch>
            <a:fillRect/>
          </a:stretch>
        </p:blipFill>
        <p:spPr>
          <a:xfrm>
            <a:off x="1087575" y="1307850"/>
            <a:ext cx="1848900" cy="1697850"/>
          </a:xfrm>
          <a:prstGeom prst="rect">
            <a:avLst/>
          </a:prstGeom>
          <a:noFill/>
          <a:ln>
            <a:noFill/>
          </a:ln>
        </p:spPr>
      </p:pic>
      <p:sp>
        <p:nvSpPr>
          <p:cNvPr id="182" name="Google Shape;182;p18"/>
          <p:cNvSpPr txBox="1"/>
          <p:nvPr/>
        </p:nvSpPr>
        <p:spPr>
          <a:xfrm>
            <a:off x="577275" y="3142200"/>
            <a:ext cx="2869500" cy="1800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a:solidFill>
                  <a:schemeClr val="lt1"/>
                </a:solidFill>
              </a:rPr>
              <a:t>Divide Image into M x M grids</a:t>
            </a:r>
            <a:endParaRPr>
              <a:solidFill>
                <a:schemeClr val="lt1"/>
              </a:solidFill>
            </a:endParaRPr>
          </a:p>
          <a:p>
            <a:pPr indent="0" lvl="0" marL="0" rtl="0" algn="ctr">
              <a:lnSpc>
                <a:spcPct val="130000"/>
              </a:lnSpc>
              <a:spcBef>
                <a:spcPts val="0"/>
              </a:spcBef>
              <a:spcAft>
                <a:spcPts val="0"/>
              </a:spcAft>
              <a:buNone/>
            </a:pPr>
            <a:r>
              <a:rPr lang="en">
                <a:solidFill>
                  <a:schemeClr val="lt1"/>
                </a:solidFill>
              </a:rPr>
              <a:t>Here M = 7</a:t>
            </a:r>
            <a:endParaRPr>
              <a:solidFill>
                <a:schemeClr val="lt1"/>
              </a:solidFill>
            </a:endParaRPr>
          </a:p>
          <a:p>
            <a:pPr indent="0" lvl="0" marL="0" rtl="0" algn="ctr">
              <a:lnSpc>
                <a:spcPct val="130000"/>
              </a:lnSpc>
              <a:spcBef>
                <a:spcPts val="0"/>
              </a:spcBef>
              <a:spcAft>
                <a:spcPts val="0"/>
              </a:spcAft>
              <a:buNone/>
            </a:pPr>
            <a:r>
              <a:rPr lang="en">
                <a:solidFill>
                  <a:schemeClr val="lt1"/>
                </a:solidFill>
              </a:rPr>
              <a:t>Image a set of base boxes centered at each grid cell</a:t>
            </a:r>
            <a:endParaRPr>
              <a:solidFill>
                <a:schemeClr val="lt1"/>
              </a:solidFill>
            </a:endParaRPr>
          </a:p>
          <a:p>
            <a:pPr indent="0" lvl="0" marL="0" rtl="0" algn="ctr">
              <a:lnSpc>
                <a:spcPct val="130000"/>
              </a:lnSpc>
              <a:spcBef>
                <a:spcPts val="0"/>
              </a:spcBef>
              <a:spcAft>
                <a:spcPts val="0"/>
              </a:spcAft>
              <a:buNone/>
            </a:pPr>
            <a:r>
              <a:rPr lang="en">
                <a:solidFill>
                  <a:schemeClr val="lt1"/>
                </a:solidFill>
              </a:rPr>
              <a:t>Here B = 3</a:t>
            </a:r>
            <a:endParaRPr>
              <a:solidFill>
                <a:schemeClr val="lt1"/>
              </a:solidFill>
            </a:endParaRPr>
          </a:p>
          <a:p>
            <a:pPr indent="0" lvl="0" marL="0" rtl="0" algn="l">
              <a:lnSpc>
                <a:spcPct val="130000"/>
              </a:lnSpc>
              <a:spcBef>
                <a:spcPts val="0"/>
              </a:spcBef>
              <a:spcAft>
                <a:spcPts val="0"/>
              </a:spcAft>
              <a:buNone/>
            </a:pPr>
            <a:r>
              <a:t/>
            </a:r>
            <a:endParaRPr>
              <a:solidFill>
                <a:schemeClr val="lt1"/>
              </a:solidFill>
              <a:latin typeface="Lato"/>
              <a:ea typeface="Lato"/>
              <a:cs typeface="Lato"/>
              <a:sym typeface="Lato"/>
            </a:endParaRPr>
          </a:p>
        </p:txBody>
      </p:sp>
      <p:cxnSp>
        <p:nvCxnSpPr>
          <p:cNvPr id="183" name="Google Shape;183;p18"/>
          <p:cNvCxnSpPr/>
          <p:nvPr/>
        </p:nvCxnSpPr>
        <p:spPr>
          <a:xfrm>
            <a:off x="3446775" y="2156775"/>
            <a:ext cx="1795500" cy="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18"/>
          <p:cNvSpPr txBox="1"/>
          <p:nvPr/>
        </p:nvSpPr>
        <p:spPr>
          <a:xfrm>
            <a:off x="5554975" y="1271850"/>
            <a:ext cx="3030000" cy="2641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a:solidFill>
                  <a:schemeClr val="lt1"/>
                </a:solidFill>
              </a:rPr>
              <a:t>Within each grid cell:</a:t>
            </a:r>
            <a:endParaRPr>
              <a:solidFill>
                <a:schemeClr val="lt1"/>
              </a:solidFill>
            </a:endParaRPr>
          </a:p>
          <a:p>
            <a:pPr indent="-317500" lvl="0" marL="457200" rtl="0" algn="l">
              <a:lnSpc>
                <a:spcPct val="130000"/>
              </a:lnSpc>
              <a:spcBef>
                <a:spcPts val="0"/>
              </a:spcBef>
              <a:spcAft>
                <a:spcPts val="0"/>
              </a:spcAft>
              <a:buClr>
                <a:schemeClr val="lt1"/>
              </a:buClr>
              <a:buSzPts val="1400"/>
              <a:buChar char="●"/>
            </a:pPr>
            <a:r>
              <a:rPr lang="en">
                <a:solidFill>
                  <a:schemeClr val="lt1"/>
                </a:solidFill>
              </a:rPr>
              <a:t>Regress from each of the B base boxes to a final box with 5 values: </a:t>
            </a:r>
            <a:endParaRPr>
              <a:solidFill>
                <a:schemeClr val="lt1"/>
              </a:solidFill>
            </a:endParaRPr>
          </a:p>
          <a:p>
            <a:pPr indent="0" lvl="0" marL="457200" rtl="0" algn="l">
              <a:lnSpc>
                <a:spcPct val="130000"/>
              </a:lnSpc>
              <a:spcBef>
                <a:spcPts val="0"/>
              </a:spcBef>
              <a:spcAft>
                <a:spcPts val="0"/>
              </a:spcAft>
              <a:buNone/>
            </a:pPr>
            <a:r>
              <a:rPr lang="en">
                <a:solidFill>
                  <a:schemeClr val="lt1"/>
                </a:solidFill>
              </a:rPr>
              <a:t>(dx, dy, dh, dw, confidence)</a:t>
            </a:r>
            <a:endParaRPr>
              <a:solidFill>
                <a:schemeClr val="lt1"/>
              </a:solidFill>
            </a:endParaRPr>
          </a:p>
          <a:p>
            <a:pPr indent="-317500" lvl="0" marL="457200" rtl="0" algn="l">
              <a:lnSpc>
                <a:spcPct val="130000"/>
              </a:lnSpc>
              <a:spcBef>
                <a:spcPts val="0"/>
              </a:spcBef>
              <a:spcAft>
                <a:spcPts val="0"/>
              </a:spcAft>
              <a:buClr>
                <a:schemeClr val="lt1"/>
              </a:buClr>
              <a:buSzPts val="1400"/>
              <a:buChar char="●"/>
            </a:pPr>
            <a:r>
              <a:rPr lang="en">
                <a:solidFill>
                  <a:schemeClr val="lt1"/>
                </a:solidFill>
              </a:rPr>
              <a:t>Predict scores for each of C classes (including background as a class)</a:t>
            </a:r>
            <a:endParaRPr>
              <a:solidFill>
                <a:schemeClr val="lt1"/>
              </a:solidFill>
            </a:endParaRPr>
          </a:p>
          <a:p>
            <a:pPr indent="0" lvl="0" marL="0" rtl="0" algn="l">
              <a:lnSpc>
                <a:spcPct val="130000"/>
              </a:lnSpc>
              <a:spcBef>
                <a:spcPts val="0"/>
              </a:spcBef>
              <a:spcAft>
                <a:spcPts val="0"/>
              </a:spcAft>
              <a:buNone/>
            </a:pPr>
            <a:r>
              <a:t/>
            </a:r>
            <a:endParaRPr>
              <a:solidFill>
                <a:schemeClr val="lt1"/>
              </a:solidFill>
              <a:latin typeface="Lato"/>
              <a:ea typeface="Lato"/>
              <a:cs typeface="Lato"/>
              <a:sym typeface="Lato"/>
            </a:endParaRPr>
          </a:p>
        </p:txBody>
      </p:sp>
      <p:sp>
        <p:nvSpPr>
          <p:cNvPr id="185" name="Google Shape;185;p18"/>
          <p:cNvSpPr txBox="1"/>
          <p:nvPr/>
        </p:nvSpPr>
        <p:spPr>
          <a:xfrm>
            <a:off x="4012800" y="3913050"/>
            <a:ext cx="41655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FF0000"/>
                </a:solidFill>
              </a:rPr>
              <a:t>-</a:t>
            </a:r>
            <a:r>
              <a:rPr b="1" lang="en" sz="1600">
                <a:solidFill>
                  <a:srgbClr val="FF0000"/>
                </a:solidFill>
              </a:rPr>
              <a:t>Faster but not as accurate as R-CNN</a:t>
            </a:r>
            <a:endParaRPr b="1" sz="1600">
              <a:solidFill>
                <a:srgbClr val="FF0000"/>
              </a:solidFill>
            </a:endParaRPr>
          </a:p>
          <a:p>
            <a:pPr indent="0" lvl="0" marL="0" rtl="0" algn="l">
              <a:lnSpc>
                <a:spcPct val="115000"/>
              </a:lnSpc>
              <a:spcBef>
                <a:spcPts val="0"/>
              </a:spcBef>
              <a:spcAft>
                <a:spcPts val="0"/>
              </a:spcAft>
              <a:buNone/>
            </a:pPr>
            <a:r>
              <a:rPr b="1" lang="en" sz="1600">
                <a:solidFill>
                  <a:srgbClr val="FF0000"/>
                </a:solidFill>
              </a:rPr>
              <a:t>-</a:t>
            </a:r>
            <a:r>
              <a:rPr b="1" lang="en" sz="1600">
                <a:solidFill>
                  <a:srgbClr val="FF0000"/>
                </a:solidFill>
              </a:rPr>
              <a:t>Poor Detection of small objects</a:t>
            </a:r>
            <a:endParaRPr b="1" sz="16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22"/>
              <a:t>Why do we use the COCO and Kaggle Dataset?</a:t>
            </a:r>
            <a:endParaRPr sz="2622"/>
          </a:p>
        </p:txBody>
      </p:sp>
      <p:pic>
        <p:nvPicPr>
          <p:cNvPr id="191" name="Google Shape;191;p19"/>
          <p:cNvPicPr preferRelativeResize="0"/>
          <p:nvPr/>
        </p:nvPicPr>
        <p:blipFill>
          <a:blip r:embed="rId3">
            <a:alphaModFix/>
          </a:blip>
          <a:stretch>
            <a:fillRect/>
          </a:stretch>
        </p:blipFill>
        <p:spPr>
          <a:xfrm>
            <a:off x="783125" y="1823488"/>
            <a:ext cx="3848100" cy="1190625"/>
          </a:xfrm>
          <a:prstGeom prst="rect">
            <a:avLst/>
          </a:prstGeom>
          <a:noFill/>
          <a:ln>
            <a:noFill/>
          </a:ln>
        </p:spPr>
      </p:pic>
      <p:sp>
        <p:nvSpPr>
          <p:cNvPr id="192" name="Google Shape;192;p19"/>
          <p:cNvSpPr/>
          <p:nvPr/>
        </p:nvSpPr>
        <p:spPr>
          <a:xfrm>
            <a:off x="4899725" y="2242125"/>
            <a:ext cx="804300" cy="3534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txBox="1"/>
          <p:nvPr/>
        </p:nvSpPr>
        <p:spPr>
          <a:xfrm>
            <a:off x="5972525" y="2049375"/>
            <a:ext cx="242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All Yolo models were pretrained on COCO</a:t>
            </a:r>
            <a:endParaRPr sz="1800">
              <a:solidFill>
                <a:schemeClr val="lt1"/>
              </a:solidFill>
              <a:latin typeface="Lato"/>
              <a:ea typeface="Lato"/>
              <a:cs typeface="Lato"/>
              <a:sym typeface="Lato"/>
            </a:endParaRPr>
          </a:p>
        </p:txBody>
      </p:sp>
      <p:pic>
        <p:nvPicPr>
          <p:cNvPr id="194" name="Google Shape;194;p19"/>
          <p:cNvPicPr preferRelativeResize="0"/>
          <p:nvPr/>
        </p:nvPicPr>
        <p:blipFill>
          <a:blip r:embed="rId4">
            <a:alphaModFix/>
          </a:blip>
          <a:stretch>
            <a:fillRect/>
          </a:stretch>
        </p:blipFill>
        <p:spPr>
          <a:xfrm>
            <a:off x="956825" y="3373723"/>
            <a:ext cx="3276826" cy="1489450"/>
          </a:xfrm>
          <a:prstGeom prst="rect">
            <a:avLst/>
          </a:prstGeom>
          <a:noFill/>
          <a:ln>
            <a:noFill/>
          </a:ln>
        </p:spPr>
      </p:pic>
      <p:sp>
        <p:nvSpPr>
          <p:cNvPr id="195" name="Google Shape;195;p19"/>
          <p:cNvSpPr/>
          <p:nvPr/>
        </p:nvSpPr>
        <p:spPr>
          <a:xfrm>
            <a:off x="4899725" y="4015575"/>
            <a:ext cx="804300" cy="3534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nvSpPr>
        <p:spPr>
          <a:xfrm>
            <a:off x="6039625" y="3822825"/>
            <a:ext cx="242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Collecting over 11000 images for training</a:t>
            </a:r>
            <a:endParaRPr sz="18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1068900" y="393750"/>
            <a:ext cx="8221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22"/>
              <a:t>Code implementation: Boundary Boxes &amp; Training</a:t>
            </a:r>
            <a:endParaRPr sz="2622"/>
          </a:p>
        </p:txBody>
      </p:sp>
      <p:pic>
        <p:nvPicPr>
          <p:cNvPr id="202" name="Google Shape;202;p20"/>
          <p:cNvPicPr preferRelativeResize="0"/>
          <p:nvPr/>
        </p:nvPicPr>
        <p:blipFill>
          <a:blip r:embed="rId3">
            <a:alphaModFix/>
          </a:blip>
          <a:stretch>
            <a:fillRect/>
          </a:stretch>
        </p:blipFill>
        <p:spPr>
          <a:xfrm>
            <a:off x="261150" y="1724875"/>
            <a:ext cx="3815550" cy="2897125"/>
          </a:xfrm>
          <a:prstGeom prst="rect">
            <a:avLst/>
          </a:prstGeom>
          <a:noFill/>
          <a:ln>
            <a:noFill/>
          </a:ln>
        </p:spPr>
      </p:pic>
      <p:pic>
        <p:nvPicPr>
          <p:cNvPr id="203" name="Google Shape;203;p20"/>
          <p:cNvPicPr preferRelativeResize="0"/>
          <p:nvPr/>
        </p:nvPicPr>
        <p:blipFill>
          <a:blip r:embed="rId4">
            <a:alphaModFix/>
          </a:blip>
          <a:stretch>
            <a:fillRect/>
          </a:stretch>
        </p:blipFill>
        <p:spPr>
          <a:xfrm>
            <a:off x="1199362" y="1067500"/>
            <a:ext cx="1768525" cy="657375"/>
          </a:xfrm>
          <a:prstGeom prst="rect">
            <a:avLst/>
          </a:prstGeom>
          <a:noFill/>
          <a:ln>
            <a:noFill/>
          </a:ln>
        </p:spPr>
      </p:pic>
      <p:pic>
        <p:nvPicPr>
          <p:cNvPr id="204" name="Google Shape;204;p20"/>
          <p:cNvPicPr preferRelativeResize="0"/>
          <p:nvPr/>
        </p:nvPicPr>
        <p:blipFill>
          <a:blip r:embed="rId5">
            <a:alphaModFix/>
          </a:blip>
          <a:stretch>
            <a:fillRect/>
          </a:stretch>
        </p:blipFill>
        <p:spPr>
          <a:xfrm>
            <a:off x="4753200" y="1482350"/>
            <a:ext cx="1428750" cy="1428750"/>
          </a:xfrm>
          <a:prstGeom prst="rect">
            <a:avLst/>
          </a:prstGeom>
          <a:noFill/>
          <a:ln>
            <a:noFill/>
          </a:ln>
        </p:spPr>
      </p:pic>
      <p:sp>
        <p:nvSpPr>
          <p:cNvPr id="205" name="Google Shape;205;p20"/>
          <p:cNvSpPr txBox="1"/>
          <p:nvPr/>
        </p:nvSpPr>
        <p:spPr>
          <a:xfrm>
            <a:off x="6435600" y="1838225"/>
            <a:ext cx="2230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Total Number of Images: </a:t>
            </a:r>
            <a:r>
              <a:rPr lang="en" sz="1800" u="sng">
                <a:solidFill>
                  <a:schemeClr val="lt1"/>
                </a:solidFill>
                <a:latin typeface="Lato"/>
                <a:ea typeface="Lato"/>
                <a:cs typeface="Lato"/>
                <a:sym typeface="Lato"/>
              </a:rPr>
              <a:t>1176</a:t>
            </a:r>
            <a:endParaRPr sz="1800" u="sng">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p:txBody>
      </p:sp>
      <p:pic>
        <p:nvPicPr>
          <p:cNvPr id="206" name="Google Shape;206;p20"/>
          <p:cNvPicPr preferRelativeResize="0"/>
          <p:nvPr/>
        </p:nvPicPr>
        <p:blipFill>
          <a:blip r:embed="rId6">
            <a:alphaModFix/>
          </a:blip>
          <a:stretch>
            <a:fillRect/>
          </a:stretch>
        </p:blipFill>
        <p:spPr>
          <a:xfrm>
            <a:off x="4753200" y="3085600"/>
            <a:ext cx="1428750" cy="1428750"/>
          </a:xfrm>
          <a:prstGeom prst="rect">
            <a:avLst/>
          </a:prstGeom>
          <a:noFill/>
          <a:ln>
            <a:noFill/>
          </a:ln>
        </p:spPr>
      </p:pic>
      <p:sp>
        <p:nvSpPr>
          <p:cNvPr id="207" name="Google Shape;207;p20"/>
          <p:cNvSpPr txBox="1"/>
          <p:nvPr/>
        </p:nvSpPr>
        <p:spPr>
          <a:xfrm>
            <a:off x="6588000" y="4221150"/>
            <a:ext cx="328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A86E8"/>
                </a:solidFill>
              </a:rPr>
              <a:t>Training set (85%)  </a:t>
            </a:r>
            <a:endParaRPr sz="1800">
              <a:solidFill>
                <a:srgbClr val="4A86E8"/>
              </a:solidFill>
            </a:endParaRPr>
          </a:p>
          <a:p>
            <a:pPr indent="0" lvl="0" marL="0" rtl="0" algn="l">
              <a:spcBef>
                <a:spcPts val="0"/>
              </a:spcBef>
              <a:spcAft>
                <a:spcPts val="0"/>
              </a:spcAft>
              <a:buNone/>
            </a:pPr>
            <a:r>
              <a:rPr lang="en" sz="1800">
                <a:solidFill>
                  <a:srgbClr val="FF9900"/>
                </a:solidFill>
              </a:rPr>
              <a:t>Test set (15%)</a:t>
            </a:r>
            <a:endParaRPr sz="2100">
              <a:solidFill>
                <a:srgbClr val="FF9900"/>
              </a:solidFill>
            </a:endParaRPr>
          </a:p>
        </p:txBody>
      </p:sp>
      <p:pic>
        <p:nvPicPr>
          <p:cNvPr id="208" name="Google Shape;208;p20"/>
          <p:cNvPicPr preferRelativeResize="0"/>
          <p:nvPr/>
        </p:nvPicPr>
        <p:blipFill>
          <a:blip r:embed="rId7">
            <a:alphaModFix/>
          </a:blip>
          <a:stretch>
            <a:fillRect/>
          </a:stretch>
        </p:blipFill>
        <p:spPr>
          <a:xfrm>
            <a:off x="6732320" y="3231870"/>
            <a:ext cx="1027653" cy="91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1068900" y="317550"/>
            <a:ext cx="79227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22"/>
              <a:t>Code implementation: Boundary Boxes &amp; Training</a:t>
            </a:r>
            <a:endParaRPr sz="2622"/>
          </a:p>
          <a:p>
            <a:pPr indent="0" lvl="0" marL="0" rtl="0" algn="l">
              <a:spcBef>
                <a:spcPts val="0"/>
              </a:spcBef>
              <a:spcAft>
                <a:spcPts val="0"/>
              </a:spcAft>
              <a:buNone/>
            </a:pPr>
            <a:r>
              <a:t/>
            </a:r>
            <a:endParaRPr/>
          </a:p>
        </p:txBody>
      </p:sp>
      <p:pic>
        <p:nvPicPr>
          <p:cNvPr id="214" name="Google Shape;214;p21"/>
          <p:cNvPicPr preferRelativeResize="0"/>
          <p:nvPr/>
        </p:nvPicPr>
        <p:blipFill>
          <a:blip r:embed="rId3">
            <a:alphaModFix/>
          </a:blip>
          <a:stretch>
            <a:fillRect/>
          </a:stretch>
        </p:blipFill>
        <p:spPr>
          <a:xfrm>
            <a:off x="1410625" y="1499175"/>
            <a:ext cx="5865824" cy="3155350"/>
          </a:xfrm>
          <a:prstGeom prst="rect">
            <a:avLst/>
          </a:prstGeom>
          <a:noFill/>
          <a:ln>
            <a:noFill/>
          </a:ln>
        </p:spPr>
      </p:pic>
      <p:pic>
        <p:nvPicPr>
          <p:cNvPr id="215" name="Google Shape;215;p21"/>
          <p:cNvPicPr preferRelativeResize="0"/>
          <p:nvPr/>
        </p:nvPicPr>
        <p:blipFill>
          <a:blip r:embed="rId4">
            <a:alphaModFix/>
          </a:blip>
          <a:stretch>
            <a:fillRect/>
          </a:stretch>
        </p:blipFill>
        <p:spPr>
          <a:xfrm>
            <a:off x="1221300" y="1224988"/>
            <a:ext cx="6599475" cy="3842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